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7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6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8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9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5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3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92500" lnSpcReduction="10000"/>
          </a:bodyPr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algn="just"/>
            <a:r>
              <a:rPr lang="en-ZA" b="1" i="1" u="sng" dirty="0" err="1" smtClean="0"/>
              <a:t>HomeoStasis</a:t>
            </a:r>
            <a:r>
              <a:rPr lang="en-ZA" dirty="0" smtClean="0"/>
              <a:t> is keeping the inside of the body constantly the same. The brain does this by responding to </a:t>
            </a:r>
            <a:r>
              <a:rPr lang="en-ZA" b="1" i="1" u="sng" dirty="0" smtClean="0"/>
              <a:t>NEGATIVE FEEDBACK</a:t>
            </a:r>
            <a:r>
              <a:rPr lang="en-ZA" dirty="0" smtClean="0"/>
              <a:t>:</a:t>
            </a:r>
          </a:p>
          <a:p>
            <a:pPr algn="just">
              <a:buFontTx/>
              <a:buChar char="-"/>
            </a:pPr>
            <a:r>
              <a:rPr lang="en-ZA" u="sng" dirty="0" smtClean="0"/>
              <a:t>Negative message</a:t>
            </a:r>
            <a:r>
              <a:rPr lang="en-ZA" dirty="0" smtClean="0"/>
              <a:t>: </a:t>
            </a:r>
            <a:r>
              <a:rPr lang="en-ZA" i="1" dirty="0" smtClean="0"/>
              <a:t>All is not correct here!</a:t>
            </a:r>
          </a:p>
          <a:p>
            <a:pPr algn="just">
              <a:buFontTx/>
              <a:buChar char="-"/>
            </a:pPr>
            <a:r>
              <a:rPr lang="en-ZA" u="sng" dirty="0" smtClean="0"/>
              <a:t>Response</a:t>
            </a:r>
            <a:r>
              <a:rPr lang="en-ZA" dirty="0" smtClean="0"/>
              <a:t>: </a:t>
            </a:r>
            <a:r>
              <a:rPr lang="en-ZA" i="1" dirty="0" smtClean="0"/>
              <a:t>Put in the </a:t>
            </a:r>
            <a:r>
              <a:rPr lang="en-ZA" b="1" i="1" dirty="0" smtClean="0"/>
              <a:t>opposite</a:t>
            </a:r>
            <a:r>
              <a:rPr lang="en-ZA" i="1" dirty="0" smtClean="0"/>
              <a:t> of what is there.</a:t>
            </a:r>
          </a:p>
          <a:p>
            <a:pPr algn="just">
              <a:buNone/>
            </a:pPr>
            <a:r>
              <a:rPr lang="en-ZA" dirty="0" smtClean="0"/>
              <a:t>In this way, the brain controls the body’s levels of glucose, water, carbon dioxide, salt, etc.</a:t>
            </a:r>
          </a:p>
          <a:p>
            <a:pPr algn="ctr">
              <a:buNone/>
            </a:pPr>
            <a:r>
              <a:rPr lang="en-ZA" b="1" i="1" u="sng" dirty="0" smtClean="0"/>
              <a:t>It is SO simple! See pages 64-65 for examples. Apply!</a:t>
            </a:r>
            <a:endParaRPr lang="en-ZA" b="1" i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5" y="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810000"/>
            <a:ext cx="2051720" cy="10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1071546"/>
          </a:xfrm>
        </p:spPr>
        <p:txBody>
          <a:bodyPr/>
          <a:lstStyle/>
          <a:p>
            <a:r>
              <a:rPr lang="en-ZA" b="1" u="sng" dirty="0" smtClean="0"/>
              <a:t>SKIN STRUCTURE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lnSpcReduction="10000"/>
          </a:bodyPr>
          <a:lstStyle/>
          <a:p>
            <a:pPr algn="just"/>
            <a:r>
              <a:rPr lang="en-ZA" dirty="0" smtClean="0"/>
              <a:t>The lower layer is called the </a:t>
            </a:r>
            <a:r>
              <a:rPr lang="en-ZA" b="1" dirty="0" smtClean="0"/>
              <a:t>Dermis</a:t>
            </a:r>
            <a:r>
              <a:rPr lang="en-ZA" dirty="0" smtClean="0"/>
              <a:t>. It is made of connective tissue. Inside it are: </a:t>
            </a:r>
            <a:r>
              <a:rPr lang="en-ZA" u="sng" dirty="0" smtClean="0"/>
              <a:t>Pressure</a:t>
            </a:r>
            <a:r>
              <a:rPr lang="en-ZA" dirty="0" smtClean="0"/>
              <a:t>, </a:t>
            </a:r>
            <a:r>
              <a:rPr lang="en-ZA" u="sng" dirty="0" smtClean="0"/>
              <a:t>Blood</a:t>
            </a:r>
            <a:r>
              <a:rPr lang="en-ZA" dirty="0" smtClean="0"/>
              <a:t> Vessels, </a:t>
            </a:r>
            <a:r>
              <a:rPr lang="en-ZA" u="sng" dirty="0" smtClean="0"/>
              <a:t>Sweat</a:t>
            </a:r>
            <a:r>
              <a:rPr lang="en-ZA" dirty="0" smtClean="0"/>
              <a:t> Glands, and </a:t>
            </a:r>
            <a:r>
              <a:rPr lang="en-ZA" u="sng" dirty="0" smtClean="0"/>
              <a:t>Hair</a:t>
            </a:r>
            <a:r>
              <a:rPr lang="en-ZA" dirty="0" smtClean="0"/>
              <a:t> follicles (with Erector Muscles &amp; Sebaceous Glands). </a:t>
            </a:r>
            <a:r>
              <a:rPr lang="en-ZA" b="1" i="1" dirty="0" smtClean="0"/>
              <a:t>Note functions of each on page 67</a:t>
            </a:r>
            <a:r>
              <a:rPr lang="en-ZA" dirty="0" smtClean="0"/>
              <a:t>.</a:t>
            </a:r>
          </a:p>
          <a:p>
            <a:pPr algn="just"/>
            <a:endParaRPr lang="en-ZA" dirty="0" smtClean="0"/>
          </a:p>
          <a:p>
            <a:pPr algn="just"/>
            <a:r>
              <a:rPr lang="en-ZA" dirty="0" smtClean="0"/>
              <a:t>The upper layer is called the </a:t>
            </a:r>
            <a:r>
              <a:rPr lang="en-ZA" b="1" dirty="0" err="1" smtClean="0"/>
              <a:t>EpiDermis</a:t>
            </a:r>
            <a:r>
              <a:rPr lang="en-ZA" dirty="0" smtClean="0"/>
              <a:t>. It has the </a:t>
            </a:r>
            <a:r>
              <a:rPr lang="en-ZA" u="sng" dirty="0" smtClean="0"/>
              <a:t>Horny Layer </a:t>
            </a:r>
            <a:r>
              <a:rPr lang="en-ZA" dirty="0" smtClean="0"/>
              <a:t>of dead cells to water-proof, tough </a:t>
            </a:r>
            <a:r>
              <a:rPr lang="en-ZA" u="sng" dirty="0" smtClean="0"/>
              <a:t>Non-Granular Layer</a:t>
            </a:r>
            <a:r>
              <a:rPr lang="en-ZA" dirty="0" smtClean="0"/>
              <a:t>, protective </a:t>
            </a:r>
            <a:r>
              <a:rPr lang="en-ZA" u="sng" dirty="0" smtClean="0"/>
              <a:t>Granular Layer</a:t>
            </a:r>
            <a:r>
              <a:rPr lang="en-ZA" dirty="0" smtClean="0"/>
              <a:t>, </a:t>
            </a:r>
            <a:r>
              <a:rPr lang="en-ZA" u="sng" dirty="0" err="1" smtClean="0"/>
              <a:t>Malpighian</a:t>
            </a:r>
            <a:r>
              <a:rPr lang="en-ZA" u="sng" dirty="0" smtClean="0"/>
              <a:t> Layer </a:t>
            </a:r>
            <a:r>
              <a:rPr lang="en-ZA" dirty="0" smtClean="0"/>
              <a:t>with pigment (colour). Also Receptors of </a:t>
            </a:r>
            <a:r>
              <a:rPr lang="en-ZA" u="sng" dirty="0" smtClean="0"/>
              <a:t>pain</a:t>
            </a:r>
            <a:r>
              <a:rPr lang="en-ZA" dirty="0" smtClean="0"/>
              <a:t> and </a:t>
            </a:r>
            <a:r>
              <a:rPr lang="en-ZA" u="sng" dirty="0" smtClean="0"/>
              <a:t>touch</a:t>
            </a:r>
            <a:r>
              <a:rPr lang="en-ZA" dirty="0" smtClean="0"/>
              <a:t>.</a:t>
            </a:r>
            <a:r>
              <a:rPr lang="en-ZA" b="1" i="1" dirty="0"/>
              <a:t> </a:t>
            </a:r>
            <a:r>
              <a:rPr lang="en-ZA" b="1" i="1" dirty="0" smtClean="0"/>
              <a:t>Also note </a:t>
            </a:r>
            <a:r>
              <a:rPr lang="en-ZA" b="1" i="1" dirty="0"/>
              <a:t>functions of each on page 67</a:t>
            </a:r>
            <a:r>
              <a:rPr lang="en-ZA" dirty="0"/>
              <a:t>.</a:t>
            </a:r>
          </a:p>
          <a:p>
            <a:pPr algn="just"/>
            <a:endParaRPr lang="en-Z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193"/>
            <a:ext cx="2555776" cy="1282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84250" cy="13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867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ZA" b="1" u="sng" dirty="0" smtClean="0"/>
              <a:t>THERMO-REGULATION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/>
          </a:p>
          <a:p>
            <a:pPr>
              <a:buNone/>
            </a:pPr>
            <a:endParaRPr lang="en-ZA" dirty="0" smtClean="0"/>
          </a:p>
          <a:p>
            <a:pPr algn="just">
              <a:buNone/>
            </a:pPr>
            <a:r>
              <a:rPr lang="en-ZA" dirty="0" smtClean="0"/>
              <a:t>Our body temperature remains the same, thanks to </a:t>
            </a:r>
            <a:r>
              <a:rPr lang="en-ZA" b="1" dirty="0" smtClean="0"/>
              <a:t>Negative Feedback </a:t>
            </a:r>
            <a:r>
              <a:rPr lang="en-ZA" dirty="0" smtClean="0"/>
              <a:t>from the skin:</a:t>
            </a:r>
          </a:p>
          <a:p>
            <a:pPr marL="514350" indent="-514350" algn="just">
              <a:buAutoNum type="arabicPeriod"/>
            </a:pPr>
            <a:r>
              <a:rPr lang="en-ZA" b="1" dirty="0" err="1" smtClean="0"/>
              <a:t>ThermoReceptors</a:t>
            </a:r>
            <a:r>
              <a:rPr lang="en-ZA" dirty="0" smtClean="0"/>
              <a:t> tell the brain that we are above 37°C.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The brain tells the </a:t>
            </a:r>
            <a:r>
              <a:rPr lang="en-ZA" b="1" dirty="0" err="1" smtClean="0"/>
              <a:t>HypoThalamus</a:t>
            </a:r>
            <a:r>
              <a:rPr lang="en-ZA" dirty="0" smtClean="0"/>
              <a:t>, which reacts:</a:t>
            </a:r>
          </a:p>
          <a:p>
            <a:pPr marL="514350" indent="-514350" algn="just">
              <a:buFontTx/>
              <a:buChar char="-"/>
            </a:pPr>
            <a:r>
              <a:rPr lang="en-ZA" dirty="0" smtClean="0"/>
              <a:t>It tells the </a:t>
            </a:r>
            <a:r>
              <a:rPr lang="en-ZA" b="1" i="1" dirty="0" smtClean="0"/>
              <a:t>blood vessels </a:t>
            </a:r>
            <a:r>
              <a:rPr lang="en-ZA" dirty="0" smtClean="0"/>
              <a:t>to get wider (</a:t>
            </a:r>
            <a:r>
              <a:rPr lang="en-ZA" b="1" i="1" dirty="0" err="1" smtClean="0"/>
              <a:t>VasoDilation</a:t>
            </a:r>
            <a:r>
              <a:rPr lang="en-ZA" dirty="0" smtClean="0"/>
              <a:t>) for more blood (to bring heat for release).</a:t>
            </a:r>
          </a:p>
          <a:p>
            <a:pPr marL="514350" indent="-514350" algn="just">
              <a:buFontTx/>
              <a:buChar char="-"/>
            </a:pPr>
            <a:r>
              <a:rPr lang="en-ZA" dirty="0" smtClean="0"/>
              <a:t>It tells </a:t>
            </a:r>
            <a:r>
              <a:rPr lang="en-ZA" b="1" i="1" dirty="0" smtClean="0"/>
              <a:t>Erector Muscles </a:t>
            </a:r>
            <a:r>
              <a:rPr lang="en-ZA" dirty="0" smtClean="0"/>
              <a:t>to relax, so hairs lie flat and let heat out.</a:t>
            </a:r>
          </a:p>
          <a:p>
            <a:pPr marL="514350" indent="-514350" algn="just">
              <a:buFontTx/>
              <a:buChar char="-"/>
            </a:pPr>
            <a:r>
              <a:rPr lang="en-ZA" b="1" i="1" dirty="0" smtClean="0"/>
              <a:t>Sweat glands </a:t>
            </a:r>
            <a:r>
              <a:rPr lang="en-ZA" dirty="0" smtClean="0"/>
              <a:t>release sweat for evaporation.</a:t>
            </a:r>
          </a:p>
          <a:p>
            <a:pPr marL="0" indent="0" algn="ctr">
              <a:buNone/>
            </a:pPr>
            <a:r>
              <a:rPr lang="en-US" b="1" i="1" dirty="0" smtClean="0"/>
              <a:t>If  </a:t>
            </a:r>
            <a:r>
              <a:rPr lang="en-US" b="1" i="1" u="sng" dirty="0" smtClean="0"/>
              <a:t>BELOW</a:t>
            </a:r>
            <a:r>
              <a:rPr lang="en-US" b="1" i="1" dirty="0" smtClean="0"/>
              <a:t> </a:t>
            </a:r>
            <a:r>
              <a:rPr lang="en-ZA" b="1" i="1" dirty="0" smtClean="0"/>
              <a:t>37°C, the OPPOSITE processes will occur.</a:t>
            </a:r>
            <a:endParaRPr lang="en-ZA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928794" cy="259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2" y="0"/>
            <a:ext cx="192997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857232"/>
            <a:ext cx="5286412" cy="173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9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264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SKIN STRUCTURE</vt:lpstr>
      <vt:lpstr>PowerPoint Presentation</vt:lpstr>
      <vt:lpstr>THERMO-REGULATION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Theron</dc:creator>
  <cp:lastModifiedBy>A Ramchurran</cp:lastModifiedBy>
  <cp:revision>5</cp:revision>
  <dcterms:created xsi:type="dcterms:W3CDTF">2006-08-16T00:00:00Z</dcterms:created>
  <dcterms:modified xsi:type="dcterms:W3CDTF">2021-06-11T07:04:57Z</dcterms:modified>
</cp:coreProperties>
</file>